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modernComment_130_91B32E29.xml" ContentType="application/vnd.ms-powerpoint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4"/>
  </p:sldMasterIdLst>
  <p:notesMasterIdLst>
    <p:notesMasterId r:id="rId19"/>
  </p:notesMasterIdLst>
  <p:handoutMasterIdLst>
    <p:handoutMasterId r:id="rId20"/>
  </p:handoutMasterIdLst>
  <p:sldIdLst>
    <p:sldId id="293" r:id="rId5"/>
    <p:sldId id="282" r:id="rId6"/>
    <p:sldId id="295" r:id="rId7"/>
    <p:sldId id="283" r:id="rId8"/>
    <p:sldId id="294" r:id="rId9"/>
    <p:sldId id="302" r:id="rId10"/>
    <p:sldId id="304" r:id="rId11"/>
    <p:sldId id="305" r:id="rId12"/>
    <p:sldId id="306" r:id="rId13"/>
    <p:sldId id="308" r:id="rId14"/>
    <p:sldId id="288" r:id="rId15"/>
    <p:sldId id="307" r:id="rId16"/>
    <p:sldId id="292" r:id="rId17"/>
    <p:sldId id="30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D0C2B61-B540-1E0C-B581-30C07D21A97B}" name="C Wright" initials="CW" userId="69e4b9b561d0d059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3535" autoAdjust="0"/>
  </p:normalViewPr>
  <p:slideViewPr>
    <p:cSldViewPr snapToGrid="0">
      <p:cViewPr>
        <p:scale>
          <a:sx n="100" d="100"/>
          <a:sy n="100" d="100"/>
        </p:scale>
        <p:origin x="990" y="7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32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omments/modernComment_130_91B32E2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51A257A-2BD3-44BD-AE38-DAC84401EA09}" authorId="{5D0C2B61-B540-1E0C-B581-30C07D21A97B}" created="2024-07-08T20:43:09.930">
    <pc:sldMkLst xmlns:pc="http://schemas.microsoft.com/office/powerpoint/2013/main/command">
      <pc:docMk/>
      <pc:sldMk cId="2444439081" sldId="304"/>
    </pc:sldMkLst>
    <p188:txBody>
      <a:bodyPr/>
      <a:lstStyle/>
      <a:p>
        <a:r>
          <a:rPr lang="en-US"/>
          <a:t>Check w/ R. to make sure this chart makes sense here. Was not sure if I need to add a title called SMOTE to it.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5F4DCF1-ECAF-F7A7-2FE7-5E8E893BC4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1330B0-5BAC-7408-8C3C-78D8336840E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BC71B-6527-4638-937B-C93EB849CB02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D7EEB3-E0A5-7440-F7ED-F59975ED1E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548D11-7466-6432-3BF5-64A1A1FA59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A70580-B89C-4157-871D-6B9318EE5F5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157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5465A2-8C9C-419F-9FD8-234480873777}" type="datetimeFigureOut">
              <a:rPr lang="en-US" smtClean="0"/>
              <a:t>7/8/2024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AF00E9-A49D-4007-B3B9-A3783809E5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69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158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649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Before the launch of Sputnik 1 in 1957, there were no manmade objects in Earth’s orbit.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Number of satellites has steadily increased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Objects traced by U.S. </a:t>
            </a:r>
            <a:r>
              <a:rPr lang="en-US" sz="1200" dirty="0" err="1"/>
              <a:t>Bombined</a:t>
            </a:r>
            <a:r>
              <a:rPr lang="en-US" sz="1200" dirty="0"/>
              <a:t> Space Operations Center’s Space Surveillance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Objects travel in different directions, at different altitudes, on different elliptical planes.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The congestions worsens each year.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Infinite number of objects in space.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839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7-day period of NEO data pulled from the NASA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63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1971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Classify whether or not a Near-Earth Object poses a risk.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Several models were evaluated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chosen model was not great at identifying Hazards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After resampling, the model improved for Class I (hazardous instances) but worsened for Class 0 (negative instances).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was resampled again using SMOTE and attempted to improve model performance by retrieving more data</a:t>
            </a:r>
          </a:p>
          <a:p>
            <a:r>
              <a:rPr lang="en-US" dirty="0"/>
              <a:t>from NASA.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new data model represented a substantial improvement over the original model in precision, recall, and F1-</a:t>
            </a:r>
          </a:p>
          <a:p>
            <a:r>
              <a:rPr lang="en-US" dirty="0"/>
              <a:t>Score for Class 1, which is crucial for this application.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It also Provides slightly better overall performance metrics, indicating a more balanced and effective model.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7836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444444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</a:rPr>
              <a:t>The following graphics are computer generated images of objects in Earth orbit that are currently being tracked. Approximately 95% of the objects in this illustration are orbital debris, i.e., not functional satellites. The dots represent the current location of each item.</a:t>
            </a:r>
          </a:p>
          <a:p>
            <a:pPr algn="l"/>
            <a:endParaRPr lang="en-US" b="0" i="0" dirty="0">
              <a:solidFill>
                <a:srgbClr val="444444"/>
              </a:solidFill>
              <a:effectLst/>
              <a:highlight>
                <a:srgbClr val="FFFFFF"/>
              </a:highlight>
              <a:latin typeface="Roboto" panose="02000000000000000000" pitchFamily="2" charset="0"/>
            </a:endParaRPr>
          </a:p>
          <a:p>
            <a:pPr algn="l"/>
            <a:r>
              <a:rPr lang="en-US" b="0" i="0" dirty="0">
                <a:solidFill>
                  <a:srgbClr val="444444"/>
                </a:solidFill>
                <a:effectLst/>
                <a:highlight>
                  <a:srgbClr val="FFFFFF"/>
                </a:highlight>
                <a:latin typeface="Roboto" panose="02000000000000000000" pitchFamily="2" charset="0"/>
              </a:rPr>
              <a:t>The orbital debris dots are scaled according to the image size of the graphic to optimize their visibility and are not scaled to Earth. These images provide a good visualization of where the greatest orbital debris populations exist.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153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3626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30566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93063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18020" y="662937"/>
            <a:ext cx="4624442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88CE9D0-E6DB-A38D-ED84-A53D0493E6D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26745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4119266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43C4A872-A473-BFD2-150E-387250C2B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5C8D53B-A579-BCFA-58E8-C386DABC92CD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3A34CAC-4A03-ADDB-E97F-8675E68FC0B3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C733506-2F0D-8F31-52D1-5244F04A706B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9356E3D-E14C-9C43-7CE4-A7156B1E10DB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Title 19">
            <a:extLst>
              <a:ext uri="{FF2B5EF4-FFF2-40B4-BE49-F238E27FC236}">
                <a16:creationId xmlns:a16="http://schemas.microsoft.com/office/drawing/2014/main" id="{85C652DA-55F6-9691-4254-344E0A4E9A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483924"/>
            <a:ext cx="11090275" cy="168405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4DB7AC4F-2818-7F0D-AC6A-736D5F2C739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0863" y="2419350"/>
            <a:ext cx="11090274" cy="391318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C61DF04-D7CB-2B19-8BB9-3E90A6619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10824" y="1514007"/>
            <a:ext cx="734257" cy="760506"/>
            <a:chOff x="5243759" y="1363788"/>
            <a:chExt cx="734257" cy="760506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DE1CC00-F893-E215-8086-65B6605C5F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6EBF50D9-F9B8-ADB3-8B4A-AF19564EE6E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0BE1060-7183-58F8-EEBF-64135EE82BC5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E597A3BE-0D13-9033-E3FD-78202DB79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168304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8867D9A-3F3B-94C3-244B-0006226AE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063019" y="3199533"/>
            <a:ext cx="3597052" cy="2615018"/>
            <a:chOff x="4541453" y="3199533"/>
            <a:chExt cx="3597052" cy="2615018"/>
          </a:xfrm>
        </p:grpSpPr>
        <p:sp>
          <p:nvSpPr>
            <p:cNvPr id="13" name="Freeform: Shape 38">
              <a:extLst>
                <a:ext uri="{FF2B5EF4-FFF2-40B4-BE49-F238E27FC236}">
                  <a16:creationId xmlns:a16="http://schemas.microsoft.com/office/drawing/2014/main" id="{955FC3D1-6227-A188-CCDB-11D573FD807A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602175" y="3958416"/>
              <a:ext cx="3536330" cy="1853969"/>
            </a:xfrm>
            <a:custGeom>
              <a:avLst/>
              <a:gdLst>
                <a:gd name="connsiteX0" fmla="*/ 3536330 w 3536330"/>
                <a:gd name="connsiteY0" fmla="*/ 1853969 h 1853969"/>
                <a:gd name="connsiteX1" fmla="*/ 1682362 w 3536330"/>
                <a:gd name="connsiteY1" fmla="*/ 0 h 1853969"/>
                <a:gd name="connsiteX2" fmla="*/ 52157 w 3536330"/>
                <a:gd name="connsiteY2" fmla="*/ 970257 h 1853969"/>
                <a:gd name="connsiteX3" fmla="*/ 0 w 3536330"/>
                <a:gd name="connsiteY3" fmla="*/ 1078528 h 1853969"/>
                <a:gd name="connsiteX4" fmla="*/ 757215 w 3536330"/>
                <a:gd name="connsiteY4" fmla="*/ 1835743 h 1853969"/>
                <a:gd name="connsiteX5" fmla="*/ 774211 w 3536330"/>
                <a:gd name="connsiteY5" fmla="*/ 1667149 h 1853969"/>
                <a:gd name="connsiteX6" fmla="*/ 1682362 w 3536330"/>
                <a:gd name="connsiteY6" fmla="*/ 926985 h 1853969"/>
                <a:gd name="connsiteX7" fmla="*/ 2609345 w 3536330"/>
                <a:gd name="connsiteY7" fmla="*/ 1853969 h 185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6330" h="1853969">
                  <a:moveTo>
                    <a:pt x="3536330" y="1853969"/>
                  </a:moveTo>
                  <a:cubicBezTo>
                    <a:pt x="3536330" y="830051"/>
                    <a:pt x="2706280" y="0"/>
                    <a:pt x="1682362" y="0"/>
                  </a:cubicBezTo>
                  <a:cubicBezTo>
                    <a:pt x="978418" y="0"/>
                    <a:pt x="366107" y="392328"/>
                    <a:pt x="52157" y="970257"/>
                  </a:cubicBezTo>
                  <a:lnTo>
                    <a:pt x="0" y="1078528"/>
                  </a:lnTo>
                  <a:lnTo>
                    <a:pt x="757215" y="1835743"/>
                  </a:lnTo>
                  <a:lnTo>
                    <a:pt x="774211" y="1667149"/>
                  </a:lnTo>
                  <a:cubicBezTo>
                    <a:pt x="860649" y="1244739"/>
                    <a:pt x="1234397" y="926985"/>
                    <a:pt x="1682362" y="926985"/>
                  </a:cubicBezTo>
                  <a:cubicBezTo>
                    <a:pt x="2194320" y="926985"/>
                    <a:pt x="2609345" y="1342010"/>
                    <a:pt x="2609345" y="1853969"/>
                  </a:cubicBezTo>
                  <a:close/>
                </a:path>
              </a:pathLst>
            </a:custGeom>
            <a:gradFill flip="none" rotWithShape="1">
              <a:gsLst>
                <a:gs pos="97000">
                  <a:schemeClr val="bg2"/>
                </a:gs>
                <a:gs pos="31000">
                  <a:schemeClr val="bg2">
                    <a:lumMod val="90000"/>
                    <a:lumOff val="10000"/>
                  </a:schemeClr>
                </a:gs>
              </a:gsLst>
              <a:lin ang="15000000" scaled="0"/>
              <a:tileRect/>
            </a:gradFill>
            <a:ln>
              <a:noFill/>
            </a:ln>
            <a:effectLst>
              <a:innerShdw blurRad="355600" dist="101600" dir="16200000">
                <a:schemeClr val="accent1">
                  <a:lumMod val="60000"/>
                  <a:lumOff val="40000"/>
                  <a:alpha val="8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E6BE70E-C41E-449D-A48C-4EB6BB7DC20D}"/>
                </a:ext>
              </a:extLst>
            </p:cNvPr>
            <p:cNvGrpSpPr/>
            <p:nvPr/>
          </p:nvGrpSpPr>
          <p:grpSpPr>
            <a:xfrm>
              <a:off x="4541453" y="3199533"/>
              <a:ext cx="3478701" cy="2615018"/>
              <a:chOff x="-481151" y="3199533"/>
              <a:chExt cx="3478701" cy="2615018"/>
            </a:xfrm>
          </p:grpSpPr>
          <p:sp>
            <p:nvSpPr>
              <p:cNvPr id="15" name="Freeform: Shape 32">
                <a:extLst>
                  <a:ext uri="{FF2B5EF4-FFF2-40B4-BE49-F238E27FC236}">
                    <a16:creationId xmlns:a16="http://schemas.microsoft.com/office/drawing/2014/main" id="{B7C0B12B-49BE-7855-18FB-8583C8DD9617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18900000" flipV="1">
                <a:off x="-481151" y="3649708"/>
                <a:ext cx="3478701" cy="2164843"/>
              </a:xfrm>
              <a:custGeom>
                <a:avLst/>
                <a:gdLst>
                  <a:gd name="connsiteX0" fmla="*/ 3478701 w 3478701"/>
                  <a:gd name="connsiteY0" fmla="*/ 2164843 h 2164843"/>
                  <a:gd name="connsiteX1" fmla="*/ 1624733 w 3478701"/>
                  <a:gd name="connsiteY1" fmla="*/ 0 h 2164843"/>
                  <a:gd name="connsiteX2" fmla="*/ 87393 w 3478701"/>
                  <a:gd name="connsiteY2" fmla="*/ 954459 h 2164843"/>
                  <a:gd name="connsiteX3" fmla="*/ 0 w 3478701"/>
                  <a:gd name="connsiteY3" fmla="*/ 1122434 h 2164843"/>
                  <a:gd name="connsiteX4" fmla="*/ 736015 w 3478701"/>
                  <a:gd name="connsiteY4" fmla="*/ 1858449 h 2164843"/>
                  <a:gd name="connsiteX5" fmla="*/ 739424 w 3478701"/>
                  <a:gd name="connsiteY5" fmla="*/ 1842964 h 2164843"/>
                  <a:gd name="connsiteX6" fmla="*/ 1624733 w 3478701"/>
                  <a:gd name="connsiteY6" fmla="*/ 1082422 h 2164843"/>
                  <a:gd name="connsiteX7" fmla="*/ 2551716 w 3478701"/>
                  <a:gd name="connsiteY7" fmla="*/ 2164843 h 21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78701" h="2164843">
                    <a:moveTo>
                      <a:pt x="3478701" y="2164843"/>
                    </a:moveTo>
                    <a:cubicBezTo>
                      <a:pt x="3478701" y="969234"/>
                      <a:pt x="2648651" y="0"/>
                      <a:pt x="1624733" y="0"/>
                    </a:cubicBezTo>
                    <a:cubicBezTo>
                      <a:pt x="984784" y="0"/>
                      <a:pt x="420564" y="378607"/>
                      <a:pt x="87393" y="954459"/>
                    </a:cubicBezTo>
                    <a:lnTo>
                      <a:pt x="0" y="1122434"/>
                    </a:lnTo>
                    <a:lnTo>
                      <a:pt x="736015" y="1858449"/>
                    </a:lnTo>
                    <a:lnTo>
                      <a:pt x="739424" y="1842964"/>
                    </a:lnTo>
                    <a:cubicBezTo>
                      <a:pt x="856791" y="1402344"/>
                      <a:pt x="1208766" y="1082422"/>
                      <a:pt x="1624733" y="1082422"/>
                    </a:cubicBezTo>
                    <a:cubicBezTo>
                      <a:pt x="2136692" y="1082422"/>
                      <a:pt x="2551716" y="1567038"/>
                      <a:pt x="2551716" y="2164843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  <a:lumOff val="50000"/>
                  <a:alpha val="40000"/>
                </a:schemeClr>
              </a:solidFill>
              <a:ln>
                <a:noFill/>
              </a:ln>
              <a:effectLst>
                <a:softEdge rad="381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67C78A37-D378-70D3-D6E3-AB9400EB583E}"/>
                  </a:ext>
                </a:extLst>
              </p:cNvPr>
              <p:cNvSpPr/>
              <p:nvPr userDrawn="1"/>
            </p:nvSpPr>
            <p:spPr>
              <a:xfrm rot="13500000" flipV="1">
                <a:off x="1512277" y="2840042"/>
                <a:ext cx="214196" cy="933178"/>
              </a:xfrm>
              <a:prstGeom prst="ellipse">
                <a:avLst/>
              </a:prstGeom>
              <a:solidFill>
                <a:schemeClr val="bg2">
                  <a:lumMod val="90000"/>
                  <a:lumOff val="10000"/>
                </a:schemeClr>
              </a:solidFill>
              <a:ln>
                <a:noFill/>
              </a:ln>
              <a:effectLst>
                <a:innerShdw blurRad="1270000" dist="2540000">
                  <a:schemeClr val="accent1">
                    <a:lumMod val="60000"/>
                    <a:lumOff val="40000"/>
                    <a:alpha val="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2491172-466F-19CC-B639-A1C3CAB1D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90545" y="4100655"/>
            <a:ext cx="1335600" cy="1262947"/>
            <a:chOff x="10145015" y="2343978"/>
            <a:chExt cx="1335600" cy="1262947"/>
          </a:xfrm>
        </p:grpSpPr>
        <p:sp>
          <p:nvSpPr>
            <p:cNvPr id="18" name="Freeform: Shape 25">
              <a:extLst>
                <a:ext uri="{FF2B5EF4-FFF2-40B4-BE49-F238E27FC236}">
                  <a16:creationId xmlns:a16="http://schemas.microsoft.com/office/drawing/2014/main" id="{45EC885D-265C-397B-5DAF-57A66CDA30B5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601DB21-D937-2F89-DC26-063DFC7800C8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076535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50863" y="196900"/>
            <a:ext cx="4159160" cy="3155900"/>
          </a:xfrm>
        </p:spPr>
        <p:txBody>
          <a:bodyPr lIns="91440" anchor="b">
            <a:no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271" y="3505200"/>
            <a:ext cx="4159160" cy="2352356"/>
          </a:xfrm>
        </p:spPr>
        <p:txBody>
          <a:bodyPr lIns="91440" rIns="9144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0ABD6E1-FE78-D78B-E80C-09490F5D8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2BB1BCD-5C1C-ED05-D6B4-F92367209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700A5CAB-28E9-FB7A-E72E-39F3ADE58C6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BA2D9BC-CA87-28FA-7A02-455E740EAC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734E5ADF-EEF0-2501-9D7B-8FC1A49F60A7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8" name="Picture Placeholder 14">
            <a:extLst>
              <a:ext uri="{FF2B5EF4-FFF2-40B4-BE49-F238E27FC236}">
                <a16:creationId xmlns:a16="http://schemas.microsoft.com/office/drawing/2014/main" id="{780F3839-9B1B-2346-C1F4-E876E6AE32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78049" y="78871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tIns="36576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7428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0974" y="196900"/>
            <a:ext cx="4899628" cy="2331490"/>
          </a:xfrm>
        </p:spPr>
        <p:txBody>
          <a:bodyPr anchor="b" anchorCtr="0">
            <a:noAutofit/>
          </a:bodyPr>
          <a:lstStyle>
            <a:lvl1pPr algn="r"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83162" y="2827209"/>
            <a:ext cx="4917440" cy="3442144"/>
          </a:xfrm>
        </p:spPr>
        <p:txBody>
          <a:bodyPr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algn="r">
              <a:defRPr sz="1200">
                <a:solidFill>
                  <a:schemeClr val="tx1"/>
                </a:solidFill>
              </a:defRPr>
            </a:lvl2pPr>
            <a:lvl3pPr algn="r">
              <a:defRPr sz="1200">
                <a:solidFill>
                  <a:schemeClr val="tx1"/>
                </a:solidFill>
              </a:defRPr>
            </a:lvl3pPr>
            <a:lvl4pPr algn="r">
              <a:defRPr sz="1200">
                <a:solidFill>
                  <a:schemeClr val="tx1"/>
                </a:solidFill>
              </a:defRPr>
            </a:lvl4pPr>
            <a:lvl5pPr algn="r"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C013AD6-0EF3-2B25-DDBD-2DF706123A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5588" y="0"/>
            <a:ext cx="609599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904CD02-7C7D-28DD-85A8-2FD92C29D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803321" y="682622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FB7341D0-DC30-9661-B3E0-91DE7C37946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2A118B5-9F91-EA1B-3F95-6BFA5095544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208891A5-91FA-D924-CB46-E74B50635001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BE5F7483-2261-D4C4-30E3-2D379D8CA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189378" y="523262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473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550801"/>
            <a:ext cx="11090275" cy="1237360"/>
          </a:xfrm>
        </p:spPr>
        <p:txBody>
          <a:bodyPr anchor="t" anchorCtr="0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53720" y="1917065"/>
            <a:ext cx="2921000" cy="429768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4048759" y="1917065"/>
            <a:ext cx="7591799" cy="4297680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8155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E57989ED-9663-5033-AA83-267069FC5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9536" y="549274"/>
            <a:ext cx="5179330" cy="2841829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5400" dirty="0"/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49537" y="3646704"/>
            <a:ext cx="5179330" cy="270616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2pPr>
            <a:lvl3pPr marL="9144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3pPr>
            <a:lvl4pPr marL="13716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4pPr>
            <a:lvl5pPr marL="18288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5392876F-0BBD-F80A-DE7F-8831AD3BF35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26138" y="549275"/>
            <a:ext cx="5654675" cy="5788025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4E08E8E-10CB-55BC-8AFF-E64C800B9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0" name="Freeform: Shape 15">
              <a:extLst>
                <a:ext uri="{FF2B5EF4-FFF2-40B4-BE49-F238E27FC236}">
                  <a16:creationId xmlns:a16="http://schemas.microsoft.com/office/drawing/2014/main" id="{B439260B-AC6B-1C83-1A63-058A7E7EFCC9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ADD32DC-9BAF-DA32-4E29-A6D403E04377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739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23463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65650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89351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85868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5413379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67432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48230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67354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0587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20" r:id="rId14"/>
    <p:sldLayoutId id="2147483724" r:id="rId15"/>
    <p:sldLayoutId id="2147483725" r:id="rId16"/>
    <p:sldLayoutId id="2147483728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8/10/relationships/comments" Target="../comments/modernComment_130_91B32E29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E76424EA-2FE7-47E5-99E5-7EDD3063F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4" name="Picture 93" descr="Top view of the earth from outer space">
            <a:extLst>
              <a:ext uri="{FF2B5EF4-FFF2-40B4-BE49-F238E27FC236}">
                <a16:creationId xmlns:a16="http://schemas.microsoft.com/office/drawing/2014/main" id="{02067895-E1A0-D3FB-6E4A-14845156F3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21" y="10"/>
            <a:ext cx="12191980" cy="6857989"/>
          </a:xfrm>
          <a:custGeom>
            <a:avLst/>
            <a:gdLst/>
            <a:ahLst/>
            <a:cxnLst/>
            <a:rect l="l" t="t" r="r" b="b"/>
            <a:pathLst>
              <a:path w="7448551" h="6858000">
                <a:moveTo>
                  <a:pt x="0" y="0"/>
                </a:moveTo>
                <a:lnTo>
                  <a:pt x="7448551" y="0"/>
                </a:lnTo>
                <a:lnTo>
                  <a:pt x="744855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4345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01" y="1642223"/>
            <a:ext cx="4278018" cy="2384898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algn="ctr"/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Near Earth Objects</a:t>
            </a:r>
            <a:b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Group 2</a:t>
            </a: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4592A8CB-0B0A-43A5-86F4-712B0C4696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1850" y="444676"/>
            <a:ext cx="667802" cy="631474"/>
            <a:chOff x="10478914" y="1506691"/>
            <a:chExt cx="667802" cy="631474"/>
          </a:xfrm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C63B2AC-3D19-416D-A37F-2DDA8A365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8A474391-1271-45F9-A39C-8641371AB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4520CD9-5C02-4804-B8B5-9D167FDA9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7AEC842D-C905-4DEA-B1C3-CA51995C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21219" y="5433223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266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106174"/>
            <a:ext cx="11090275" cy="720215"/>
          </a:xfrm>
          <a:noFill/>
        </p:spPr>
        <p:txBody>
          <a:bodyPr anchor="t">
            <a:noAutofit/>
          </a:bodyPr>
          <a:lstStyle/>
          <a:p>
            <a:pPr algn="ctr"/>
            <a:r>
              <a:rPr lang="en-US" dirty="0"/>
              <a:t>Classification Report with New Data - SMOTE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952E04-99ED-0495-3007-5DEE7B5B23AC}"/>
              </a:ext>
            </a:extLst>
          </p:cNvPr>
          <p:cNvSpPr txBox="1"/>
          <p:nvPr/>
        </p:nvSpPr>
        <p:spPr>
          <a:xfrm>
            <a:off x="216090" y="843759"/>
            <a:ext cx="445940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/>
              <a:t>The Resampled and Added Data - SMOTE model is generally better.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F901751-C12E-4A74-D69B-C5A63948C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7" y="3187890"/>
            <a:ext cx="4895512" cy="367011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E654F1F-5C8D-0C3F-90BB-2F3B5A912655}"/>
              </a:ext>
            </a:extLst>
          </p:cNvPr>
          <p:cNvSpPr txBox="1"/>
          <p:nvPr/>
        </p:nvSpPr>
        <p:spPr>
          <a:xfrm>
            <a:off x="5390146" y="3870201"/>
            <a:ext cx="6801853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B0F0"/>
                </a:solidFill>
              </a:rPr>
              <a:t>Classification Report - Resampled and Added Data – SMOTE</a:t>
            </a:r>
          </a:p>
          <a:p>
            <a:endParaRPr lang="en-US" dirty="0"/>
          </a:p>
          <a:p>
            <a:r>
              <a:rPr lang="en-US" dirty="0"/>
              <a:t>                        precision    recall      f1-score   support</a:t>
            </a:r>
          </a:p>
          <a:p>
            <a:endParaRPr lang="en-US" dirty="0"/>
          </a:p>
          <a:p>
            <a:r>
              <a:rPr lang="en-US" dirty="0"/>
              <a:t>           0            0.97         0.89           0.93          1902</a:t>
            </a:r>
          </a:p>
          <a:p>
            <a:r>
              <a:rPr lang="en-US" dirty="0"/>
              <a:t>           1            0.71         0.92           0.80            556</a:t>
            </a:r>
          </a:p>
          <a:p>
            <a:endParaRPr lang="en-US" dirty="0"/>
          </a:p>
          <a:p>
            <a:r>
              <a:rPr lang="en-US" dirty="0"/>
              <a:t>    accuracy                                        0.89          2458</a:t>
            </a:r>
          </a:p>
          <a:p>
            <a:r>
              <a:rPr lang="en-US" dirty="0"/>
              <a:t>   macro avg       0.84         0.90           0.86          2458</a:t>
            </a:r>
          </a:p>
          <a:p>
            <a:r>
              <a:rPr lang="en-US" dirty="0"/>
              <a:t>weighted avg      0.91         0.89           0.90          2458</a:t>
            </a:r>
          </a:p>
        </p:txBody>
      </p:sp>
      <p:graphicFrame>
        <p:nvGraphicFramePr>
          <p:cNvPr id="15" name="Table Placeholder 2">
            <a:extLst>
              <a:ext uri="{FF2B5EF4-FFF2-40B4-BE49-F238E27FC236}">
                <a16:creationId xmlns:a16="http://schemas.microsoft.com/office/drawing/2014/main" id="{0E1B76A6-8CBF-4035-D3D6-0EA6B4E2569B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253156328"/>
              </p:ext>
            </p:extLst>
          </p:nvPr>
        </p:nvGraphicFramePr>
        <p:xfrm>
          <a:off x="5839325" y="895566"/>
          <a:ext cx="5400137" cy="2454276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690426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2709711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</a:tblGrid>
              <a:tr h="587058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Random Forest Accuracy Scores with new data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/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587058"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Testing data accuracy score: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0.8991049633848658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587058"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Training data accuracy score: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1.0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587058"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Balanced Accuracy Score: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0.9068038944238931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32815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06B59-80B8-CEED-0BCA-BC3F80A85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803321" y="682622"/>
            <a:ext cx="734257" cy="760506"/>
            <a:chOff x="5243759" y="1363788"/>
            <a:chExt cx="734257" cy="760506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73C2F317-81E4-3678-2FF2-495B3A95470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A7C6D33A-37B7-D2C4-2C1C-6D5253D0D480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18145A95-72C3-9BFC-32D2-908F235E389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4278" y="53952"/>
            <a:ext cx="6129866" cy="964766"/>
          </a:xfrm>
          <a:noFill/>
        </p:spPr>
        <p:txBody>
          <a:bodyPr anchor="b"/>
          <a:lstStyle/>
          <a:p>
            <a:pPr algn="ctr"/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8822" y="1400485"/>
            <a:ext cx="4917440" cy="344214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C4A7DC2-42C3-FDDF-02BF-9598D75A6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189378" y="523262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3BC5F9-8DE1-6FC2-F12E-4647090CCDA3}"/>
              </a:ext>
            </a:extLst>
          </p:cNvPr>
          <p:cNvSpPr txBox="1"/>
          <p:nvPr/>
        </p:nvSpPr>
        <p:spPr>
          <a:xfrm>
            <a:off x="434565" y="1400485"/>
            <a:ext cx="1081445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Classify whether or not a Near-Earth Object poses a risk.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chosen model was not great at identifying Hazards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After resampling, the model improved for Class I (hazardous instances) but worsened for Class 0 (negative instances).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Performance was still not were it needed to be, so more data was retrieved from NASA.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Final results:  A substantial improvement over the original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4523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8822" y="1400485"/>
            <a:ext cx="4917440" cy="344214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C4A7DC2-42C3-FDDF-02BF-9598D75A6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189378" y="523262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2" name="orbital-debris-growth (1)">
            <a:hlinkClick r:id="" action="ppaction://media"/>
            <a:extLst>
              <a:ext uri="{FF2B5EF4-FFF2-40B4-BE49-F238E27FC236}">
                <a16:creationId xmlns:a16="http://schemas.microsoft.com/office/drawing/2014/main" id="{59490B83-84B0-86EB-7317-1A8D1A9818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90775" y="388508"/>
            <a:ext cx="8107978" cy="60809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6C9C51D-DA65-864C-0AFC-A27927A79663}"/>
              </a:ext>
            </a:extLst>
          </p:cNvPr>
          <p:cNvSpPr txBox="1"/>
          <p:nvPr/>
        </p:nvSpPr>
        <p:spPr>
          <a:xfrm>
            <a:off x="342900" y="1266825"/>
            <a:ext cx="17049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</a:t>
            </a:r>
            <a:r>
              <a:rPr lang="en-US" dirty="0" err="1"/>
              <a:t>similation</a:t>
            </a:r>
            <a:r>
              <a:rPr lang="en-US" dirty="0"/>
              <a:t> to show NEO</a:t>
            </a:r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8535C8-E137-F8B4-5C93-42B8DC0133B9}"/>
              </a:ext>
            </a:extLst>
          </p:cNvPr>
          <p:cNvSpPr txBox="1"/>
          <p:nvPr/>
        </p:nvSpPr>
        <p:spPr>
          <a:xfrm>
            <a:off x="10498753" y="5232629"/>
            <a:ext cx="17049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Note:  Provided</a:t>
            </a:r>
          </a:p>
          <a:p>
            <a:r>
              <a:rPr lang="en-US" sz="1200" dirty="0"/>
              <a:t>by the </a:t>
            </a:r>
            <a:r>
              <a:rPr lang="en-US" sz="1200" dirty="0" err="1"/>
              <a:t>Astromaterials</a:t>
            </a:r>
            <a:endParaRPr lang="en-US" sz="1200" dirty="0"/>
          </a:p>
          <a:p>
            <a:r>
              <a:rPr lang="en-US" sz="1200" dirty="0"/>
              <a:t>Research &amp; Exploration NASA Orbital Debris Program Office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350489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33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2336" y="787399"/>
            <a:ext cx="5179330" cy="2841829"/>
          </a:xfrm>
          <a:noFill/>
        </p:spPr>
        <p:txBody>
          <a:bodyPr anchor="b">
            <a:normAutofit/>
          </a:bodyPr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5476302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B800A6E-7A92-E0DA-EDC3-DA5624C703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F81D7DB-FFBE-8C76-1D0A-9CB56F723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509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D5BE93-0252-3CC3-B567-14EC47EB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0536" y="13436"/>
            <a:ext cx="3578002" cy="828358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Agenda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1F8F457-0192-4F9A-9EEF-D784521FA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02932" y="412017"/>
            <a:ext cx="667800" cy="631474"/>
            <a:chOff x="8069541" y="1262702"/>
            <a:chExt cx="667800" cy="631474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11A27EA-330C-4F31-9051-19CBAE9788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>
              <a:off x="8069541" y="1262702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10200000" scaled="0"/>
            </a:gradFill>
            <a:ln>
              <a:noFill/>
            </a:ln>
            <a:effectLst>
              <a:innerShdw blurRad="127000" dist="50800" dir="42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86FC59F-EC76-4A7A-AF75-507FBE3B5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8332341" y="1436239"/>
              <a:ext cx="270000" cy="540000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94715087-9226-EDCA-9DD8-99A0CF950E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35" r="9941" b="-2"/>
          <a:stretch/>
        </p:blipFill>
        <p:spPr>
          <a:xfrm>
            <a:off x="550863" y="2530474"/>
            <a:ext cx="5773738" cy="3779838"/>
          </a:xfrm>
          <a:custGeom>
            <a:avLst/>
            <a:gdLst/>
            <a:ahLst/>
            <a:cxnLst/>
            <a:rect l="l" t="t" r="r" b="b"/>
            <a:pathLst>
              <a:path w="5773738" h="3779838">
                <a:moveTo>
                  <a:pt x="0" y="0"/>
                </a:moveTo>
                <a:lnTo>
                  <a:pt x="5773738" y="0"/>
                </a:lnTo>
                <a:lnTo>
                  <a:pt x="5773738" y="3779838"/>
                </a:lnTo>
                <a:lnTo>
                  <a:pt x="0" y="3779838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CA07C-1908-B1EB-82FA-EC63DAAF4C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18008" y="1072769"/>
            <a:ext cx="5160530" cy="4572000"/>
          </a:xfrm>
        </p:spPr>
        <p:txBody>
          <a:bodyPr vert="horz" wrap="square" lIns="0" tIns="0" rIns="0" bIns="0" rtlCol="0" anchor="t">
            <a:noAutofit/>
          </a:bodyPr>
          <a:lstStyle/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Background 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Proposal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Data 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Models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Resampled Data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Improve Performance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Classification Report with New Data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SMOTE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Conclusion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Q &amp; A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E6AA126-9DDC-4FBE-AEE6-8D0E982B0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2295" y="6121100"/>
            <a:ext cx="1080000" cy="736900"/>
          </a:xfrm>
          <a:custGeom>
            <a:avLst/>
            <a:gdLst>
              <a:gd name="connsiteX0" fmla="*/ 540000 w 1080000"/>
              <a:gd name="connsiteY0" fmla="*/ 0 h 736900"/>
              <a:gd name="connsiteX1" fmla="*/ 1080000 w 1080000"/>
              <a:gd name="connsiteY1" fmla="*/ 540000 h 736900"/>
              <a:gd name="connsiteX2" fmla="*/ 1069029 w 1080000"/>
              <a:gd name="connsiteY2" fmla="*/ 648829 h 736900"/>
              <a:gd name="connsiteX3" fmla="*/ 1041691 w 1080000"/>
              <a:gd name="connsiteY3" fmla="*/ 736900 h 736900"/>
              <a:gd name="connsiteX4" fmla="*/ 38310 w 1080000"/>
              <a:gd name="connsiteY4" fmla="*/ 736900 h 736900"/>
              <a:gd name="connsiteX5" fmla="*/ 10971 w 1080000"/>
              <a:gd name="connsiteY5" fmla="*/ 648829 h 736900"/>
              <a:gd name="connsiteX6" fmla="*/ 0 w 1080000"/>
              <a:gd name="connsiteY6" fmla="*/ 540000 h 736900"/>
              <a:gd name="connsiteX7" fmla="*/ 540000 w 1080000"/>
              <a:gd name="connsiteY7" fmla="*/ 0 h 73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0000" h="736900">
                <a:moveTo>
                  <a:pt x="540000" y="0"/>
                </a:moveTo>
                <a:cubicBezTo>
                  <a:pt x="838234" y="0"/>
                  <a:pt x="1080000" y="241766"/>
                  <a:pt x="1080000" y="540000"/>
                </a:cubicBezTo>
                <a:cubicBezTo>
                  <a:pt x="1080000" y="577280"/>
                  <a:pt x="1076223" y="613676"/>
                  <a:pt x="1069029" y="648829"/>
                </a:cubicBezTo>
                <a:lnTo>
                  <a:pt x="1041691" y="736900"/>
                </a:lnTo>
                <a:lnTo>
                  <a:pt x="38310" y="736900"/>
                </a:lnTo>
                <a:lnTo>
                  <a:pt x="10971" y="648829"/>
                </a:lnTo>
                <a:cubicBezTo>
                  <a:pt x="3778" y="613676"/>
                  <a:pt x="0" y="577280"/>
                  <a:pt x="0" y="540000"/>
                </a:cubicBezTo>
                <a:cubicBezTo>
                  <a:pt x="0" y="241766"/>
                  <a:pt x="241766" y="0"/>
                  <a:pt x="540000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76200" dir="1926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045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Freeform: Shape 262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4" name="Oval 263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5" name="Oval 26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67" name="Rectangle 266">
            <a:extLst>
              <a:ext uri="{FF2B5EF4-FFF2-40B4-BE49-F238E27FC236}">
                <a16:creationId xmlns:a16="http://schemas.microsoft.com/office/drawing/2014/main" id="{940082A1-24A5-4276-83A4-39E993BD69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Oval 267">
            <a:extLst>
              <a:ext uri="{FF2B5EF4-FFF2-40B4-BE49-F238E27FC236}">
                <a16:creationId xmlns:a16="http://schemas.microsoft.com/office/drawing/2014/main" id="{6D840B21-A957-4CFE-AA5B-9711DF6D33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5000" y="397225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69" name="Group 268">
            <a:extLst>
              <a:ext uri="{FF2B5EF4-FFF2-40B4-BE49-F238E27FC236}">
                <a16:creationId xmlns:a16="http://schemas.microsoft.com/office/drawing/2014/main" id="{DBFD4376-13D5-43C1-86D8-8133A9D88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33126" y="5677571"/>
            <a:ext cx="631474" cy="667800"/>
            <a:chOff x="2994153" y="1378666"/>
            <a:chExt cx="631474" cy="667800"/>
          </a:xfrm>
        </p:grpSpPr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76FEFF4-F643-4DA7-93C4-E222FCBA08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5000"/>
                    <a:lumOff val="5000"/>
                  </a:schemeClr>
                </a:gs>
                <a:gs pos="30000">
                  <a:schemeClr val="bg2">
                    <a:lumMod val="95000"/>
                    <a:lumOff val="5000"/>
                  </a:schemeClr>
                </a:gs>
                <a:gs pos="40000">
                  <a:schemeClr val="bg2">
                    <a:lumMod val="85000"/>
                    <a:lumOff val="1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0" name="Oval 269">
              <a:extLst>
                <a:ext uri="{FF2B5EF4-FFF2-40B4-BE49-F238E27FC236}">
                  <a16:creationId xmlns:a16="http://schemas.microsoft.com/office/drawing/2014/main" id="{A059AD75-BB86-41B7-84D4-4B5AE0E21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23B3D6C7-AACA-F2FD-BE9D-4DBB8A6288D2}"/>
              </a:ext>
            </a:extLst>
          </p:cNvPr>
          <p:cNvSpPr txBox="1">
            <a:spLocks/>
          </p:cNvSpPr>
          <p:nvPr/>
        </p:nvSpPr>
        <p:spPr>
          <a:xfrm>
            <a:off x="670936" y="26535"/>
            <a:ext cx="11090275" cy="732228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Background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5661CC-D81C-977F-CC99-3327A4F7701A}"/>
              </a:ext>
            </a:extLst>
          </p:cNvPr>
          <p:cNvSpPr txBox="1"/>
          <p:nvPr/>
        </p:nvSpPr>
        <p:spPr>
          <a:xfrm>
            <a:off x="67356" y="1459030"/>
            <a:ext cx="605983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No manmade objects prior to 1957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Number of satellites has steadily increased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Objects travel in different directions, at different altitudes, on different elliptical planes.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congestions worsens each year.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D70462-DEDC-6134-DF4E-648BCBE4EC51}"/>
              </a:ext>
            </a:extLst>
          </p:cNvPr>
          <p:cNvSpPr txBox="1"/>
          <p:nvPr/>
        </p:nvSpPr>
        <p:spPr>
          <a:xfrm>
            <a:off x="6048226" y="1526526"/>
            <a:ext cx="605983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/>
              <a:t>Bases of Project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Threat to Earth?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Which objects can harm us?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NASA tracks Nearest Earth 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46817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CA0CFB8-446E-1393-0249-37401FE01CB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25551" b="13474"/>
          <a:stretch/>
        </p:blipFill>
        <p:spPr>
          <a:xfrm>
            <a:off x="0" y="0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332287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43509" y="-1315911"/>
            <a:ext cx="3565524" cy="288717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Proposal 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46868-83F0-CEEF-5E60-6D55C93B52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2512" y="2128135"/>
            <a:ext cx="5258625" cy="2718185"/>
          </a:xfrm>
        </p:spPr>
        <p:txBody>
          <a:bodyPr vert="horz" wrap="square" lIns="0" tIns="0" rIns="0" bIns="0" rtlCol="0">
            <a:normAutofit/>
          </a:bodyPr>
          <a:lstStyle/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US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Develop a model that can classify whether or not near-Earth objects pose a threat to satellites, disrupts natural phenomena, or is likely to impact Earth. </a:t>
            </a:r>
          </a:p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US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Utilize data from NASA’s Near-Earth Object (NEO) Web Service for the model creation and testing.</a:t>
            </a:r>
          </a:p>
        </p:txBody>
      </p:sp>
    </p:spTree>
    <p:extLst>
      <p:ext uri="{BB962C8B-B14F-4D97-AF65-F5344CB8AC3E}">
        <p14:creationId xmlns:p14="http://schemas.microsoft.com/office/powerpoint/2010/main" val="1388592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Freeform: Shape 294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6" name="Oval 29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7" name="Oval 296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98" name="Group 297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1" name="Oval 270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2" name="Oval 271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99" name="Rectangle 29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Oval 299">
            <a:extLst>
              <a:ext uri="{FF2B5EF4-FFF2-40B4-BE49-F238E27FC236}">
                <a16:creationId xmlns:a16="http://schemas.microsoft.com/office/drawing/2014/main" id="{D87560B9-86B8-4558-93E9-FAB8DBE40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66122" y="7174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1" name="Freeform: Shape 300">
            <a:extLst>
              <a:ext uri="{FF2B5EF4-FFF2-40B4-BE49-F238E27FC236}">
                <a16:creationId xmlns:a16="http://schemas.microsoft.com/office/drawing/2014/main" id="{71400469-1077-4353-BFB5-E4159ADF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11524143" y="5425719"/>
            <a:ext cx="826527" cy="463493"/>
          </a:xfrm>
          <a:custGeom>
            <a:avLst/>
            <a:gdLst>
              <a:gd name="connsiteX0" fmla="*/ 791231 w 826527"/>
              <a:gd name="connsiteY0" fmla="*/ 135754 h 463493"/>
              <a:gd name="connsiteX1" fmla="*/ 826527 w 826527"/>
              <a:gd name="connsiteY1" fmla="*/ 178533 h 463493"/>
              <a:gd name="connsiteX2" fmla="*/ 658803 w 826527"/>
              <a:gd name="connsiteY2" fmla="*/ 346257 h 463493"/>
              <a:gd name="connsiteX3" fmla="*/ 627362 w 826527"/>
              <a:gd name="connsiteY3" fmla="*/ 299623 h 463493"/>
              <a:gd name="connsiteX4" fmla="*/ 463493 w 826527"/>
              <a:gd name="connsiteY4" fmla="*/ 231747 h 463493"/>
              <a:gd name="connsiteX5" fmla="*/ 231747 w 826527"/>
              <a:gd name="connsiteY5" fmla="*/ 463493 h 463493"/>
              <a:gd name="connsiteX6" fmla="*/ 0 w 826527"/>
              <a:gd name="connsiteY6" fmla="*/ 463493 h 463493"/>
              <a:gd name="connsiteX7" fmla="*/ 463492 w 826527"/>
              <a:gd name="connsiteY7" fmla="*/ 0 h 463493"/>
              <a:gd name="connsiteX8" fmla="*/ 791231 w 826527"/>
              <a:gd name="connsiteY8" fmla="*/ 135754 h 463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6527" h="463493">
                <a:moveTo>
                  <a:pt x="791231" y="135754"/>
                </a:moveTo>
                <a:lnTo>
                  <a:pt x="826527" y="178533"/>
                </a:lnTo>
                <a:lnTo>
                  <a:pt x="658803" y="346257"/>
                </a:lnTo>
                <a:lnTo>
                  <a:pt x="627362" y="299623"/>
                </a:lnTo>
                <a:cubicBezTo>
                  <a:pt x="585424" y="257686"/>
                  <a:pt x="527487" y="231747"/>
                  <a:pt x="463493" y="231747"/>
                </a:cubicBezTo>
                <a:cubicBezTo>
                  <a:pt x="335503" y="231746"/>
                  <a:pt x="231746" y="335503"/>
                  <a:pt x="231747" y="463493"/>
                </a:cubicBezTo>
                <a:lnTo>
                  <a:pt x="0" y="463493"/>
                </a:lnTo>
                <a:cubicBezTo>
                  <a:pt x="0" y="207513"/>
                  <a:pt x="207513" y="0"/>
                  <a:pt x="463492" y="0"/>
                </a:cubicBezTo>
                <a:cubicBezTo>
                  <a:pt x="591482" y="0"/>
                  <a:pt x="707356" y="51879"/>
                  <a:pt x="791231" y="135754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innerShdw blurRad="127000" dir="2700000">
              <a:schemeClr val="accent1">
                <a:lumMod val="60000"/>
                <a:lumOff val="40000"/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2" name="Freeform: Shape 301">
            <a:extLst>
              <a:ext uri="{FF2B5EF4-FFF2-40B4-BE49-F238E27FC236}">
                <a16:creationId xmlns:a16="http://schemas.microsoft.com/office/drawing/2014/main" id="{F28851F7-6B20-43F1-90FF-B41CE11AF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11562489" y="5445666"/>
            <a:ext cx="807174" cy="508309"/>
          </a:xfrm>
          <a:custGeom>
            <a:avLst/>
            <a:gdLst>
              <a:gd name="connsiteX0" fmla="*/ 791232 w 807174"/>
              <a:gd name="connsiteY0" fmla="*/ 148880 h 508309"/>
              <a:gd name="connsiteX1" fmla="*/ 807174 w 807174"/>
              <a:gd name="connsiteY1" fmla="*/ 170072 h 508309"/>
              <a:gd name="connsiteX2" fmla="*/ 636502 w 807174"/>
              <a:gd name="connsiteY2" fmla="*/ 340744 h 508309"/>
              <a:gd name="connsiteX3" fmla="*/ 627362 w 807174"/>
              <a:gd name="connsiteY3" fmla="*/ 328595 h 508309"/>
              <a:gd name="connsiteX4" fmla="*/ 463493 w 807174"/>
              <a:gd name="connsiteY4" fmla="*/ 254155 h 508309"/>
              <a:gd name="connsiteX5" fmla="*/ 231747 w 807174"/>
              <a:gd name="connsiteY5" fmla="*/ 508309 h 508309"/>
              <a:gd name="connsiteX6" fmla="*/ 0 w 807174"/>
              <a:gd name="connsiteY6" fmla="*/ 508309 h 508309"/>
              <a:gd name="connsiteX7" fmla="*/ 463493 w 807174"/>
              <a:gd name="connsiteY7" fmla="*/ 0 h 508309"/>
              <a:gd name="connsiteX8" fmla="*/ 791232 w 807174"/>
              <a:gd name="connsiteY8" fmla="*/ 148880 h 508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7174" h="508309">
                <a:moveTo>
                  <a:pt x="791232" y="148880"/>
                </a:moveTo>
                <a:lnTo>
                  <a:pt x="807174" y="170072"/>
                </a:lnTo>
                <a:lnTo>
                  <a:pt x="636502" y="340744"/>
                </a:lnTo>
                <a:lnTo>
                  <a:pt x="627362" y="328595"/>
                </a:lnTo>
                <a:cubicBezTo>
                  <a:pt x="585425" y="282602"/>
                  <a:pt x="527487" y="254155"/>
                  <a:pt x="463493" y="254155"/>
                </a:cubicBezTo>
                <a:cubicBezTo>
                  <a:pt x="335503" y="254155"/>
                  <a:pt x="231746" y="367943"/>
                  <a:pt x="231747" y="508309"/>
                </a:cubicBezTo>
                <a:lnTo>
                  <a:pt x="0" y="508309"/>
                </a:lnTo>
                <a:cubicBezTo>
                  <a:pt x="0" y="227578"/>
                  <a:pt x="207513" y="0"/>
                  <a:pt x="463493" y="0"/>
                </a:cubicBezTo>
                <a:cubicBezTo>
                  <a:pt x="591482" y="-1"/>
                  <a:pt x="707356" y="56895"/>
                  <a:pt x="791232" y="148880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20000"/>
            </a:schemeClr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53227D59-33F9-9DDB-1C5C-A938A989EE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2" r="10262"/>
          <a:stretch/>
        </p:blipFill>
        <p:spPr>
          <a:xfrm>
            <a:off x="7233719" y="1329172"/>
            <a:ext cx="4664191" cy="5407008"/>
          </a:xfrm>
          <a:custGeom>
            <a:avLst/>
            <a:gdLst/>
            <a:ahLst/>
            <a:cxnLst/>
            <a:rect l="l" t="t" r="r" b="b"/>
            <a:pathLst>
              <a:path w="4868976" h="5644408">
                <a:moveTo>
                  <a:pt x="2398421" y="0"/>
                </a:moveTo>
                <a:lnTo>
                  <a:pt x="4868973" y="1424628"/>
                </a:lnTo>
                <a:lnTo>
                  <a:pt x="4868976" y="1424625"/>
                </a:lnTo>
                <a:lnTo>
                  <a:pt x="4868976" y="1424628"/>
                </a:lnTo>
                <a:lnTo>
                  <a:pt x="4868976" y="4219781"/>
                </a:lnTo>
                <a:lnTo>
                  <a:pt x="2398419" y="5644408"/>
                </a:lnTo>
                <a:lnTo>
                  <a:pt x="0" y="4219781"/>
                </a:lnTo>
                <a:lnTo>
                  <a:pt x="0" y="1424628"/>
                </a:lnTo>
                <a:lnTo>
                  <a:pt x="0" y="1424625"/>
                </a:lnTo>
                <a:lnTo>
                  <a:pt x="3" y="1424628"/>
                </a:lnTo>
                <a:close/>
              </a:path>
            </a:pathLst>
          </a:custGeom>
        </p:spPr>
      </p:pic>
      <p:sp>
        <p:nvSpPr>
          <p:cNvPr id="303" name="Oval 302">
            <a:extLst>
              <a:ext uri="{FF2B5EF4-FFF2-40B4-BE49-F238E27FC236}">
                <a16:creationId xmlns:a16="http://schemas.microsoft.com/office/drawing/2014/main" id="{09E6BACC-8290-425B-A517-1914E16D8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865497" y="5915162"/>
            <a:ext cx="53549" cy="233295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63500" dist="2540000">
              <a:schemeClr val="accent1">
                <a:lumMod val="60000"/>
                <a:lumOff val="40000"/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01343F-07B9-FBA5-5C5D-63C901A12704}"/>
              </a:ext>
            </a:extLst>
          </p:cNvPr>
          <p:cNvSpPr txBox="1"/>
          <p:nvPr/>
        </p:nvSpPr>
        <p:spPr>
          <a:xfrm>
            <a:off x="603504" y="991431"/>
            <a:ext cx="5492496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Retrieved data from NASA </a:t>
            </a:r>
            <a:r>
              <a:rPr lang="en-US" sz="2400" dirty="0" err="1"/>
              <a:t>NEOwS</a:t>
            </a:r>
            <a:r>
              <a:rPr lang="en-US" sz="2400" dirty="0"/>
              <a:t> API.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Defined the target vector for items that are potentially hazardous: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Data scaling required.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Several models for preliminary evaluation.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D3AB6B8-ED02-4362-9A3A-1261B12BFC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86315"/>
              </p:ext>
            </p:extLst>
          </p:nvPr>
        </p:nvGraphicFramePr>
        <p:xfrm>
          <a:off x="2189482" y="2798886"/>
          <a:ext cx="2774425" cy="111252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010284">
                  <a:extLst>
                    <a:ext uri="{9D8B030D-6E8A-4147-A177-3AD203B41FA5}">
                      <a16:colId xmlns:a16="http://schemas.microsoft.com/office/drawing/2014/main" val="1039638927"/>
                    </a:ext>
                  </a:extLst>
                </a:gridCol>
                <a:gridCol w="1764141">
                  <a:extLst>
                    <a:ext uri="{9D8B030D-6E8A-4147-A177-3AD203B41FA5}">
                      <a16:colId xmlns:a16="http://schemas.microsoft.com/office/drawing/2014/main" val="3855674540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/>
                        <a:t>Is Potentially Hazardous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39155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7666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6108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813672"/>
                  </a:ext>
                </a:extLst>
              </a:tr>
            </a:tbl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E8DA549C-A122-38F1-7D3E-28EBA8A6AD91}"/>
              </a:ext>
            </a:extLst>
          </p:cNvPr>
          <p:cNvSpPr txBox="1">
            <a:spLocks/>
          </p:cNvSpPr>
          <p:nvPr/>
        </p:nvSpPr>
        <p:spPr>
          <a:xfrm>
            <a:off x="670936" y="88844"/>
            <a:ext cx="11090275" cy="732228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3659456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77599"/>
            <a:ext cx="11090275" cy="720215"/>
          </a:xfrm>
          <a:noFill/>
        </p:spPr>
        <p:txBody>
          <a:bodyPr anchor="t">
            <a:noAutofit/>
          </a:bodyPr>
          <a:lstStyle/>
          <a:p>
            <a:pPr algn="ctr"/>
            <a:r>
              <a:rPr lang="en-US" dirty="0"/>
              <a:t>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9183" y="3730752"/>
            <a:ext cx="11648552" cy="1563624"/>
          </a:xfrm>
          <a:noFill/>
        </p:spPr>
        <p:txBody>
          <a:bodyPr vert="horz" lIns="0" tIns="0" rIns="91440" bIns="45720" rtlCol="0" anchor="t">
            <a:no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Suggestion:  The model is not great at identifying hazardous asteroids potentially due to the extent to which the data is imbalanced.  This false negative could be potentially catastrophic.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Efforts needed to improve model performance at detecting hazardous asteroids.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Resampling needed: Resampled Value Counts</a:t>
            </a:r>
          </a:p>
        </p:txBody>
      </p:sp>
      <p:graphicFrame>
        <p:nvGraphicFramePr>
          <p:cNvPr id="16" name="Table Placeholder 2">
            <a:extLst>
              <a:ext uri="{FF2B5EF4-FFF2-40B4-BE49-F238E27FC236}">
                <a16:creationId xmlns:a16="http://schemas.microsoft.com/office/drawing/2014/main" id="{1904F965-D30E-5A83-B17B-7D030326E77B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563879736"/>
              </p:ext>
            </p:extLst>
          </p:nvPr>
        </p:nvGraphicFramePr>
        <p:xfrm>
          <a:off x="1358483" y="838962"/>
          <a:ext cx="9500616" cy="2677108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551177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2569463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609344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2770632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Model Used for Predictions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Train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Test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Balanced Accuracy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SVC- </a:t>
                      </a:r>
                      <a:r>
                        <a:rPr lang="en-US" b="0" i="0" dirty="0" err="1">
                          <a:latin typeface="Gill Sans MT" panose="020B0502020104020203" pitchFamily="34" charset="77"/>
                        </a:rPr>
                        <a:t>rbf</a:t>
                      </a:r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 (Standard Scaler)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0.940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0.931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SVC – </a:t>
                      </a:r>
                      <a:r>
                        <a:rPr lang="en-US" b="0" i="0" dirty="0" err="1">
                          <a:latin typeface="Gill Sans MT" panose="020B0502020104020203" pitchFamily="34" charset="77"/>
                        </a:rPr>
                        <a:t>rbf</a:t>
                      </a:r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 (Mini Max Scaler)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0.935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0.927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a:t>Random Forest        (max depth = 3)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a:t>0.9436962518254097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b="0" i="0" dirty="0">
                        <a:solidFill>
                          <a:schemeClr val="tx1"/>
                        </a:solidFill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a:t>0.5689501312335958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9A6BCDC6-8F48-8475-D909-0E8581E9E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6117" y="5524625"/>
            <a:ext cx="2792210" cy="1237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801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68074"/>
            <a:ext cx="11090275" cy="720215"/>
          </a:xfrm>
          <a:noFill/>
        </p:spPr>
        <p:txBody>
          <a:bodyPr anchor="t">
            <a:noAutofit/>
          </a:bodyPr>
          <a:lstStyle/>
          <a:p>
            <a:pPr algn="ctr"/>
            <a:r>
              <a:rPr lang="en-US" dirty="0"/>
              <a:t>Resampled Data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" y="969264"/>
            <a:ext cx="4690872" cy="1656977"/>
          </a:xfrm>
          <a:noFill/>
        </p:spPr>
        <p:txBody>
          <a:bodyPr vert="horz" lIns="0" tIns="0" rIns="91440" bIns="45720" rtlCol="0" anchor="t">
            <a:norm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Classification reports for Random Forest with  </a:t>
            </a:r>
            <a:r>
              <a:rPr lang="en-US" sz="2000" dirty="0" err="1"/>
              <a:t>max_depth</a:t>
            </a:r>
            <a:r>
              <a:rPr lang="en-US" sz="2000" dirty="0"/>
              <a:t> of 3 using predictions from resampled model using </a:t>
            </a:r>
            <a:r>
              <a:rPr lang="en-US" sz="2000" dirty="0" err="1"/>
              <a:t>random_oversampler</a:t>
            </a:r>
            <a:r>
              <a:rPr lang="en-US" sz="2000" dirty="0"/>
              <a:t> vs original data.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1C48E8-AFF4-AE42-4D05-5D98A8298807}"/>
              </a:ext>
            </a:extLst>
          </p:cNvPr>
          <p:cNvSpPr txBox="1"/>
          <p:nvPr/>
        </p:nvSpPr>
        <p:spPr>
          <a:xfrm>
            <a:off x="5766118" y="1011949"/>
            <a:ext cx="6094476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B0F0"/>
                </a:solidFill>
              </a:rPr>
              <a:t>Original_data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i="1" dirty="0"/>
              <a:t>                </a:t>
            </a:r>
            <a:r>
              <a:rPr lang="en-US" i="1" u="sng" dirty="0"/>
              <a:t>precision    recall  f1-score  	 support</a:t>
            </a:r>
          </a:p>
          <a:p>
            <a:endParaRPr lang="en-US" dirty="0"/>
          </a:p>
          <a:p>
            <a:r>
              <a:rPr lang="en-US" dirty="0"/>
              <a:t>           0       0.94      1.00         0.97          1905</a:t>
            </a:r>
          </a:p>
          <a:p>
            <a:r>
              <a:rPr lang="en-US" dirty="0"/>
              <a:t>           1       0.84      </a:t>
            </a:r>
            <a:r>
              <a:rPr lang="en-US" dirty="0">
                <a:solidFill>
                  <a:srgbClr val="FFC000"/>
                </a:solidFill>
              </a:rPr>
              <a:t>0.14  </a:t>
            </a:r>
            <a:r>
              <a:rPr lang="en-US" dirty="0"/>
              <a:t>       0.24            150</a:t>
            </a:r>
          </a:p>
          <a:p>
            <a:endParaRPr lang="en-US" dirty="0"/>
          </a:p>
          <a:p>
            <a:r>
              <a:rPr lang="en-US" dirty="0"/>
              <a:t>    accuracy                               0.94          2055</a:t>
            </a:r>
          </a:p>
          <a:p>
            <a:r>
              <a:rPr lang="en-US" dirty="0"/>
              <a:t>   macro avg   0.89      0.57         0.60          2055</a:t>
            </a:r>
          </a:p>
          <a:p>
            <a:r>
              <a:rPr lang="en-US" dirty="0"/>
              <a:t>weighted avg  0.93      0.94         0.91          2055</a:t>
            </a:r>
          </a:p>
          <a:p>
            <a:endParaRPr lang="en-US" dirty="0"/>
          </a:p>
          <a:p>
            <a:r>
              <a:rPr lang="en-US" dirty="0">
                <a:solidFill>
                  <a:srgbClr val="00B0F0"/>
                </a:solidFill>
              </a:rPr>
              <a:t>Using </a:t>
            </a:r>
            <a:r>
              <a:rPr lang="en-US" dirty="0" err="1">
                <a:solidFill>
                  <a:srgbClr val="00B0F0"/>
                </a:solidFill>
              </a:rPr>
              <a:t>random_oversampler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dirty="0"/>
              <a:t>                </a:t>
            </a:r>
            <a:r>
              <a:rPr lang="en-US" i="1" u="sng" dirty="0"/>
              <a:t>precision    recall  f1-score      support</a:t>
            </a:r>
          </a:p>
          <a:p>
            <a:endParaRPr lang="en-US" dirty="0"/>
          </a:p>
          <a:p>
            <a:r>
              <a:rPr lang="en-US" dirty="0"/>
              <a:t>           0       1.00      0.83         0.91          1905</a:t>
            </a:r>
          </a:p>
          <a:p>
            <a:r>
              <a:rPr lang="en-US" dirty="0"/>
              <a:t>           1       0.31      </a:t>
            </a:r>
            <a:r>
              <a:rPr lang="en-US" dirty="0">
                <a:solidFill>
                  <a:srgbClr val="FFC000"/>
                </a:solidFill>
              </a:rPr>
              <a:t>0.99 </a:t>
            </a:r>
            <a:r>
              <a:rPr lang="en-US" dirty="0"/>
              <a:t>        0.48            150</a:t>
            </a:r>
          </a:p>
          <a:p>
            <a:endParaRPr lang="en-US" dirty="0"/>
          </a:p>
          <a:p>
            <a:r>
              <a:rPr lang="en-US" dirty="0"/>
              <a:t>    accuracy                               0.84          2055</a:t>
            </a:r>
          </a:p>
          <a:p>
            <a:r>
              <a:rPr lang="en-US" dirty="0"/>
              <a:t>   macro avg  0.66      0.91         0.69           2055</a:t>
            </a:r>
          </a:p>
          <a:p>
            <a:r>
              <a:rPr lang="en-US" dirty="0"/>
              <a:t>weighted avg  0.95     0.84         0.88           2055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EB2E33-864D-922B-869C-6B77AFA2A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39017"/>
            <a:ext cx="4526280" cy="3516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43908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115699"/>
            <a:ext cx="11090275" cy="720215"/>
          </a:xfrm>
          <a:noFill/>
        </p:spPr>
        <p:txBody>
          <a:bodyPr anchor="t">
            <a:noAutofit/>
          </a:bodyPr>
          <a:lstStyle/>
          <a:p>
            <a:pPr algn="ctr"/>
            <a:r>
              <a:rPr lang="en-US" dirty="0"/>
              <a:t>Improve Model Performance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1480" y="1109091"/>
            <a:ext cx="8626856" cy="1563624"/>
          </a:xfrm>
          <a:noFill/>
        </p:spPr>
        <p:txBody>
          <a:bodyPr vert="horz" lIns="0" tIns="0" rIns="91440" bIns="45720" rtlCol="0" anchor="t">
            <a:no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Retrieve more real data from NASA 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Modified </a:t>
            </a:r>
            <a:r>
              <a:rPr lang="en-US" sz="2200" dirty="0" err="1"/>
              <a:t>create_dataset</a:t>
            </a:r>
            <a:r>
              <a:rPr lang="en-US" sz="2200" dirty="0"/>
              <a:t> script to get additional records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Created new Random Forest Model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Target value counts with new data: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7BD4252-8722-F8AB-0D45-E21E240BBE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4034617"/>
              </p:ext>
            </p:extLst>
          </p:nvPr>
        </p:nvGraphicFramePr>
        <p:xfrm>
          <a:off x="1192451" y="3317440"/>
          <a:ext cx="2774425" cy="111252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010284">
                  <a:extLst>
                    <a:ext uri="{9D8B030D-6E8A-4147-A177-3AD203B41FA5}">
                      <a16:colId xmlns:a16="http://schemas.microsoft.com/office/drawing/2014/main" val="1039638927"/>
                    </a:ext>
                  </a:extLst>
                </a:gridCol>
                <a:gridCol w="1764141">
                  <a:extLst>
                    <a:ext uri="{9D8B030D-6E8A-4147-A177-3AD203B41FA5}">
                      <a16:colId xmlns:a16="http://schemas.microsoft.com/office/drawing/2014/main" val="3855674540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/>
                        <a:t>Is Potentially Hazardous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39155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7666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6108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813672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A767E6B4-93EA-0542-F800-B13211C98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9414" y="2810955"/>
            <a:ext cx="5982586" cy="404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247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87124"/>
            <a:ext cx="11090275" cy="720215"/>
          </a:xfrm>
          <a:noFill/>
        </p:spPr>
        <p:txBody>
          <a:bodyPr anchor="t">
            <a:noAutofit/>
          </a:bodyPr>
          <a:lstStyle/>
          <a:p>
            <a:pPr algn="ctr"/>
            <a:r>
              <a:rPr lang="en-US" dirty="0"/>
              <a:t>Classification Report with New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D822CD-0C43-7819-F3EF-BB6EC8363F6D}"/>
              </a:ext>
            </a:extLst>
          </p:cNvPr>
          <p:cNvSpPr txBox="1"/>
          <p:nvPr/>
        </p:nvSpPr>
        <p:spPr>
          <a:xfrm>
            <a:off x="5878049" y="3801130"/>
            <a:ext cx="5990101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With new data</a:t>
            </a:r>
          </a:p>
          <a:p>
            <a:r>
              <a:rPr lang="en-US" dirty="0"/>
              <a:t>	          </a:t>
            </a:r>
            <a:r>
              <a:rPr lang="en-US" i="1" u="sng" dirty="0"/>
              <a:t>precision    recall      f1-score      support</a:t>
            </a:r>
          </a:p>
          <a:p>
            <a:endParaRPr lang="en-US" dirty="0"/>
          </a:p>
          <a:p>
            <a:r>
              <a:rPr lang="en-US" dirty="0"/>
              <a:t>           0            0.99          0.83         0.91          1902</a:t>
            </a:r>
          </a:p>
          <a:p>
            <a:r>
              <a:rPr lang="en-US" dirty="0"/>
              <a:t>           1            0.63          0.98         0.77            556</a:t>
            </a:r>
          </a:p>
          <a:p>
            <a:endParaRPr lang="en-US" dirty="0"/>
          </a:p>
          <a:p>
            <a:r>
              <a:rPr lang="en-US" dirty="0"/>
              <a:t>    accuracy                                        0.87     	 2458</a:t>
            </a:r>
          </a:p>
          <a:p>
            <a:r>
              <a:rPr lang="en-US" dirty="0"/>
              <a:t>   macro avg       0.81          0.91         0.84           2458</a:t>
            </a:r>
          </a:p>
          <a:p>
            <a:r>
              <a:rPr lang="en-US" dirty="0"/>
              <a:t>weighted avg      0.91          0.87         0.88           2458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89E33F-81C9-DBB4-8675-8CB7C05991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29676"/>
            <a:ext cx="5212532" cy="39078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360B19-FA31-5D88-581E-B4C8F2C87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3819" y="893064"/>
            <a:ext cx="5413717" cy="246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795425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97783A8-901D-4F73-81D7-AA6841BEB3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F342EE1-43E5-4AFB-895D-B61B9656DC14}">
  <ds:schemaRefs>
    <ds:schemaRef ds:uri="http://schemas.microsoft.com/office/2006/documentManagement/types"/>
    <ds:schemaRef ds:uri="http://schemas.microsoft.com/sharepoint/v3"/>
    <ds:schemaRef ds:uri="http://purl.org/dc/dcmitype/"/>
    <ds:schemaRef ds:uri="http://purl.org/dc/elements/1.1/"/>
    <ds:schemaRef ds:uri="http://purl.org/dc/terms/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230e9df3-be65-4c73-a93b-d1236ebd677e"/>
    <ds:schemaRef ds:uri="16c05727-aa75-4e4a-9b5f-8a80a1165891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F49CD38-5B57-4682-9FCE-B9174068D0A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{A216BB38-9885-49F3-A75D-A894D301656C}tf33713516_win32</Template>
  <TotalTime>6528</TotalTime>
  <Words>897</Words>
  <Application>Microsoft Office PowerPoint</Application>
  <PresentationFormat>Widescreen</PresentationFormat>
  <Paragraphs>180</Paragraphs>
  <Slides>14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Gill Sans MT</vt:lpstr>
      <vt:lpstr>Roboto</vt:lpstr>
      <vt:lpstr>Walbaum Display</vt:lpstr>
      <vt:lpstr>3DFloatVTI</vt:lpstr>
      <vt:lpstr>Near Earth Objects  Group 2</vt:lpstr>
      <vt:lpstr>Agenda</vt:lpstr>
      <vt:lpstr>PowerPoint Presentation</vt:lpstr>
      <vt:lpstr>Proposal </vt:lpstr>
      <vt:lpstr>PowerPoint Presentation</vt:lpstr>
      <vt:lpstr>Models</vt:lpstr>
      <vt:lpstr>Resampled Data</vt:lpstr>
      <vt:lpstr>Improve Model Performance</vt:lpstr>
      <vt:lpstr>Classification Report with New Data</vt:lpstr>
      <vt:lpstr>Classification Report with New Data - SMOTE</vt:lpstr>
      <vt:lpstr>Conclusion</vt:lpstr>
      <vt:lpstr>PowerPoint Presentation</vt:lpstr>
      <vt:lpstr>Questions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 Wright</dc:creator>
  <cp:lastModifiedBy>C Wright</cp:lastModifiedBy>
  <cp:revision>11</cp:revision>
  <dcterms:created xsi:type="dcterms:W3CDTF">2024-06-19T21:50:52Z</dcterms:created>
  <dcterms:modified xsi:type="dcterms:W3CDTF">2024-07-09T02:39:23Z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